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0" r:id="rId3"/>
    <p:sldId id="269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F9D4DE8-DECC-4F2A-B5C2-C15D5DFB4396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4DE8-DECC-4F2A-B5C2-C15D5DFB4396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4DE8-DECC-4F2A-B5C2-C15D5DFB4396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9D4DE8-DECC-4F2A-B5C2-C15D5DFB4396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F9D4DE8-DECC-4F2A-B5C2-C15D5DFB4396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4DE8-DECC-4F2A-B5C2-C15D5DFB4396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4DE8-DECC-4F2A-B5C2-C15D5DFB4396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9D4DE8-DECC-4F2A-B5C2-C15D5DFB4396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4DE8-DECC-4F2A-B5C2-C15D5DFB4396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9D4DE8-DECC-4F2A-B5C2-C15D5DFB4396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9D4DE8-DECC-4F2A-B5C2-C15D5DFB4396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F9D4DE8-DECC-4F2A-B5C2-C15D5DFB4396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1411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1214422"/>
            <a:ext cx="6406508" cy="5000660"/>
          </a:xfrm>
        </p:spPr>
        <p:txBody>
          <a:bodyPr>
            <a:normAutofit fontScale="92500"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cs typeface="Mongolian Baiti" pitchFamily="66" charset="0"/>
              </a:rPr>
              <a:t>КРАТКАЯ ПРЕЗЕНТАЦИЯ</a:t>
            </a:r>
            <a:b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cs typeface="Mongolian Baiti" pitchFamily="66" charset="0"/>
              </a:rPr>
            </a:b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cs typeface="Mongolian Baiti" pitchFamily="66" charset="0"/>
              </a:rPr>
              <a:t> ОСНОВНОЙ </a:t>
            </a:r>
            <a:b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cs typeface="Mongolian Baiti" pitchFamily="66" charset="0"/>
              </a:rPr>
            </a:b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cs typeface="Mongolian Baiti" pitchFamily="66" charset="0"/>
              </a:rPr>
              <a:t>  ОБРАЗОВАТЕЛЬНОЙ  ПРОГРАММЫ ДОШКОЛЬНОГО  ОБРАЗОВАНИЯ  </a:t>
            </a:r>
          </a:p>
          <a:p>
            <a:pPr algn="ctr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cs typeface="Mongolian Baiti" pitchFamily="66" charset="0"/>
              </a:rPr>
              <a:t>МАУ ДО «ВИКУЛОВСКИЙ ДЕТСКИЙ САД «КОЛОСОК»</a:t>
            </a:r>
          </a:p>
          <a:p>
            <a:pPr algn="ctr"/>
            <a:endParaRPr lang="ru-RU" i="1" dirty="0" smtClean="0">
              <a:cs typeface="Mongolian Baiti" pitchFamily="66" charset="0"/>
            </a:endParaRPr>
          </a:p>
          <a:p>
            <a:pPr algn="ctr"/>
            <a:endParaRPr lang="ru-RU" b="1" i="1" dirty="0" smtClean="0">
              <a:cs typeface="Mongolian Baiti" pitchFamily="66" charset="0"/>
            </a:endParaRPr>
          </a:p>
          <a:p>
            <a:pPr algn="ctr"/>
            <a:endParaRPr lang="ru-RU" i="1" dirty="0" smtClean="0">
              <a:cs typeface="Mongolian Baiti" pitchFamily="66" charset="0"/>
            </a:endParaRPr>
          </a:p>
          <a:p>
            <a:pPr algn="ctr"/>
            <a:endParaRPr lang="ru-RU" b="1" i="1" dirty="0" smtClean="0">
              <a:cs typeface="Mongolian Baiti" pitchFamily="66" charset="0"/>
            </a:endParaRPr>
          </a:p>
          <a:p>
            <a:pPr algn="ctr"/>
            <a:endParaRPr lang="ru-RU" i="1" dirty="0" smtClean="0">
              <a:cs typeface="Mongolian Baiti" pitchFamily="66" charset="0"/>
            </a:endParaRPr>
          </a:p>
          <a:p>
            <a:pPr algn="ctr"/>
            <a:endParaRPr lang="ru-RU" b="1" i="1" dirty="0" smtClean="0">
              <a:cs typeface="Mongolian Baiti" pitchFamily="66" charset="0"/>
            </a:endParaRPr>
          </a:p>
          <a:p>
            <a:pPr algn="ctr"/>
            <a:endParaRPr lang="ru-RU" b="1" i="1" dirty="0" smtClean="0">
              <a:cs typeface="Mongolian Baiti" pitchFamily="66" charset="0"/>
            </a:endParaRPr>
          </a:p>
          <a:p>
            <a:pPr algn="ctr"/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cs typeface="Mongolian Baiti" pitchFamily="66" charset="0"/>
              </a:rPr>
              <a:t>2015 </a:t>
            </a:r>
            <a:r>
              <a:rPr lang="ru-RU" sz="1100" i="1" dirty="0" smtClean="0">
                <a:solidFill>
                  <a:schemeClr val="accent1">
                    <a:lumMod val="75000"/>
                  </a:schemeClr>
                </a:solidFill>
                <a:cs typeface="Mongolian Baiti" pitchFamily="66" charset="0"/>
              </a:rPr>
              <a:t>Г.</a:t>
            </a:r>
            <a:endParaRPr lang="ru-RU" i="1" dirty="0" smtClean="0">
              <a:solidFill>
                <a:schemeClr val="accent1">
                  <a:lumMod val="75000"/>
                </a:schemeClr>
              </a:solidFill>
              <a:cs typeface="Mongolian Baiti" pitchFamily="66" charset="0"/>
            </a:endParaRPr>
          </a:p>
          <a:p>
            <a:pPr algn="ctr"/>
            <a:endParaRPr lang="ru-RU" b="1" i="1" dirty="0" smtClean="0">
              <a:cs typeface="Mongolian Baiti" pitchFamily="66" charset="0"/>
            </a:endParaRPr>
          </a:p>
          <a:p>
            <a:pPr algn="ctr"/>
            <a:endParaRPr lang="ru-RU" b="1" i="1" dirty="0" smtClean="0">
              <a:cs typeface="Mongolian Baiti" pitchFamily="66" charset="0"/>
            </a:endParaRPr>
          </a:p>
          <a:p>
            <a:pPr algn="ctr"/>
            <a:endParaRPr lang="ru-RU" b="1" i="1" dirty="0" smtClean="0">
              <a:cs typeface="Mongolian Baiti" pitchFamily="66" charset="0"/>
            </a:endParaRPr>
          </a:p>
          <a:p>
            <a:pPr algn="ctr"/>
            <a:endParaRPr lang="ru-RU" b="1" i="1" dirty="0" smtClean="0">
              <a:cs typeface="Mongolian Baiti" pitchFamily="66" charset="0"/>
            </a:endParaRPr>
          </a:p>
          <a:p>
            <a:pPr algn="ctr"/>
            <a:endParaRPr lang="ru-RU" b="1" i="1" dirty="0" smtClean="0">
              <a:cs typeface="Mongolian Baiti" pitchFamily="66" charset="0"/>
            </a:endParaRPr>
          </a:p>
          <a:p>
            <a:pPr algn="ctr"/>
            <a:endParaRPr lang="ru-RU" b="1" i="1" dirty="0" smtClean="0">
              <a:cs typeface="Mongolian Baiti" pitchFamily="66" charset="0"/>
            </a:endParaRPr>
          </a:p>
          <a:p>
            <a:pPr algn="ctr"/>
            <a:endParaRPr lang="ru-RU" b="1" i="1" dirty="0" smtClean="0">
              <a:cs typeface="Mongolian Baiti" pitchFamily="66" charset="0"/>
            </a:endParaRPr>
          </a:p>
          <a:p>
            <a:endParaRPr lang="ru-RU" dirty="0"/>
          </a:p>
        </p:txBody>
      </p:sp>
      <p:pic>
        <p:nvPicPr>
          <p:cNvPr id="1026" name="Picture 2" descr="C:\Users\колосок 1\Desktop\detsa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5500702"/>
            <a:ext cx="142875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136841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Цели и задачи образовательной области 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«Речевое развитие»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43890" cy="4686320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Цель речевого развития дошкольников состоит в овладении речью как средством общения и культуры, происходящим в различных видах деятельности (познавательно-исследовательской, коммуникативной, восприятии художественной литературы и других), освоенной как с помощью взрослых, так и самостоятельно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</a:rPr>
              <a:t>Образовательные задачи: 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создавать условия для развития свободного общения воспитанников со взрослыми и детьми;  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развивать все компоненты устной речи детей (лексической стороны, грамматического строя речи, произносительной стороны речи; связной речи — диалогической и монологической форм) в различных видах деятельности;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формировать интерес и потребность в чтении, эмоционально-образное восприятие произведений разных жанров (сказки, рассказа, стихотворения, малых фольклорных форм); 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развивать чуткость к выразительным средствам художественной речи, умение воспроизводить эти средства в своём творчестве.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129697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Цели и задачи образовательной области 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«Художественно – эстетическое развитие»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29642" cy="4472006"/>
          </a:xfrm>
        </p:spPr>
        <p:txBody>
          <a:bodyPr>
            <a:normAutofit fontScale="92500" lnSpcReduction="20000"/>
          </a:bodyPr>
          <a:lstStyle/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Цель художественного творчества развития дошкольников состоит во взаимодействии и проникновении различных видов искусства и художественной деятельности в образовательный процесс дошкольной организации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</a:rPr>
              <a:t>Образовательные задачи: 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формирование основ художественной культуры: представления о специфике изобразительного искусства, потребности в художественном творчестве и в общении с искусством, первоначальные понятия о выразительных возможностях языка искусства;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развитие продуктивной деятельности; 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развитие интереса к различным видам искусства (пластическим и сценическим); 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формирование основ художественного мышления, художественного мировидения, художественной ментальности, эмоционально-чувственного отношения к предметам и явлениям действительности;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развитие потребности в художественном творчестве (изобразительном, художественно-речевом, музыкально-пластическом);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обучение основам создания художественных образов, формирование практических навыков работы в различных видах   художественной деятельности;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приобщение детей к лучшим образцам отечественного и мирового искусства, воспитание у детей уважения, эмоционально- ценностного отношения к искусству. 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129697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Цели и задачи образовательной области 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«Физическое развитие»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543444"/>
          </a:xfrm>
        </p:spPr>
        <p:txBody>
          <a:bodyPr>
            <a:normAutofit fontScale="85000" lnSpcReduction="20000"/>
          </a:bodyPr>
          <a:lstStyle/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Цель физического развития детей дошкольного возраста заключается в создании благоприятных условий для оптимального физического развития, формирования базиса физической культуры личности.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</a:rPr>
              <a:t>Оздоровительные задачи: </a:t>
            </a:r>
          </a:p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обеспечивать охрану жизни детей;</a:t>
            </a:r>
          </a:p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совершенствовать работу </a:t>
            </a:r>
            <a:r>
              <a:rPr lang="ru-RU" sz="1800" dirty="0" err="1" smtClean="0">
                <a:solidFill>
                  <a:schemeClr val="accent1">
                    <a:lumMod val="50000"/>
                  </a:schemeClr>
                </a:solidFill>
              </a:rPr>
              <a:t>сердечно-сосудистой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, дыхательной, нервной систем организма ребёнка; </a:t>
            </a:r>
          </a:p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повышать его работоспособность; </a:t>
            </a:r>
          </a:p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осуществлять закаливание растущего организма. </a:t>
            </a:r>
          </a:p>
          <a:p>
            <a:pPr>
              <a:buNone/>
            </a:pPr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</a:rPr>
              <a:t>        Образовательные задачи: </a:t>
            </a:r>
          </a:p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формировать систему знаний о физических упражнениях, их структуре, оздоровительном воздействии на организм; </a:t>
            </a:r>
          </a:p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целенаправленно развивать физические качества и координационные способности; </a:t>
            </a:r>
          </a:p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формировать двигательные умения в соответствии с особенностями возрастного развития и на этой основе расширять двигательный опыт, создавая ситуации радости и удовольствия в движении; </a:t>
            </a:r>
          </a:p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формировать устойчивый интерес к регулярным занятиям физической культурой и различным видам физкультурно-спортивной деятельности.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8290778" cy="150019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Взаимодействие педагогического коллектива с семьями воспитанников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47200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i="1" u="sng" dirty="0" smtClean="0">
                <a:solidFill>
                  <a:schemeClr val="accent1">
                    <a:lumMod val="50000"/>
                  </a:schemeClr>
                </a:solidFill>
              </a:rPr>
              <a:t>Цель</a:t>
            </a:r>
            <a:r>
              <a:rPr lang="ru-RU" u="sng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u="sng" dirty="0" smtClean="0">
                <a:solidFill>
                  <a:schemeClr val="accent1">
                    <a:lumMod val="50000"/>
                  </a:schemeClr>
                </a:solidFill>
              </a:rPr>
              <a:t>Установление сотруднических отношений с родителями в процессе развития и воспитания детей раннего и дошкольного возрастав условиях ДОУ и семьи; создание единого образовательного пространства.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u="sng" dirty="0" smtClean="0">
                <a:solidFill>
                  <a:schemeClr val="accent1">
                    <a:lumMod val="50000"/>
                  </a:schemeClr>
                </a:solidFill>
              </a:rPr>
              <a:t>Основные принципы в работе с семьями воспитанников: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		- открытость детского сада для семьи; 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		- сотрудничество педагогов и родителей в воспитании детей; 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		- создание единой развивающей среды, обеспечивающей единые подходы к 	  	   развитию личности в семье и детском коллективе. </a:t>
            </a:r>
          </a:p>
          <a:p>
            <a:r>
              <a:rPr lang="ru-RU" u="sng" dirty="0" smtClean="0">
                <a:solidFill>
                  <a:schemeClr val="accent1">
                    <a:lumMod val="50000"/>
                  </a:schemeClr>
                </a:solidFill>
              </a:rPr>
              <a:t>Функции</a:t>
            </a:r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u="sng" dirty="0" smtClean="0">
                <a:solidFill>
                  <a:schemeClr val="accent1">
                    <a:lumMod val="50000"/>
                  </a:schemeClr>
                </a:solidFill>
              </a:rPr>
              <a:t>работы образовательного учреждения с семьей: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		- ознакомление родителей с содержанием и методикой образовательного  	 	   процесса; 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		- психолого-педагогическое просвещение; 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		- вовлечение родителей в совместную с детьми и педагогами деятельность;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		 - помощь семьям, испытывающим какие-либо трудности; 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		- взаимодействие педагогов с общественными организациями родителей –   	  	   родительскими комитетами.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467600" cy="121444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     Пояснительная записка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714488"/>
            <a:ext cx="8433654" cy="453391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Основная  образовательная программа дошкольного образования (далее - Программа) является документом,  представляющим модель образовательного процесса муниципального автономного учреждения дошкольного образования «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Викуловский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детский сад «Колосок» села Викулово Тюменской области.   Программа  обеспечивает разностороннее развитие детей в возрасте от 2 до 7 лет с учетом их возрастных и индивидуальных особенностей по основным направлениям: физическому, социально-коммуникативному, познавательному, речевому и художественно-эстетическому.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116654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Образовательная программа дошкольного образования разработана самостоятельно и утверждена образовательным учреждением в соответствии с федеральным государственным образовательным стандартом дошкольного образования и с учетом соответствующей примерной основной образовательной программы дошкольного образования «Мозаика» (авторы-составители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В.Ю.Белькович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Н.В.Гребёнкина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И.А.Кильдышева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6841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ru-RU" sz="2400" b="1" u="sng" dirty="0" smtClean="0">
                <a:solidFill>
                  <a:srgbClr val="FF0000"/>
                </a:solidFill>
              </a:rPr>
              <a:t>Цель </a:t>
            </a:r>
            <a:r>
              <a:rPr lang="ru-RU" sz="2400" b="1" u="sng" dirty="0">
                <a:solidFill>
                  <a:srgbClr val="FF0000"/>
                </a:solidFill>
              </a:rPr>
              <a:t>и задачи реализации программы</a:t>
            </a:r>
            <a:r>
              <a:rPr lang="ru-RU" sz="2400" b="1" u="sng" dirty="0">
                <a:solidFill>
                  <a:schemeClr val="tx2"/>
                </a:solidFill>
              </a:rPr>
              <a:t/>
            </a:r>
            <a:br>
              <a:rPr lang="ru-RU" sz="2400" b="1" u="sng" dirty="0">
                <a:solidFill>
                  <a:schemeClr val="tx2"/>
                </a:solidFill>
              </a:rPr>
            </a:br>
            <a:endParaRPr lang="ru-RU" sz="2400" b="1" u="sng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285860"/>
            <a:ext cx="8362216" cy="4962540"/>
          </a:xfrm>
        </p:spPr>
        <p:txBody>
          <a:bodyPr>
            <a:normAutofit fontScale="47500" lnSpcReduction="20000"/>
          </a:bodyPr>
          <a:lstStyle/>
          <a:p>
            <a:r>
              <a:rPr lang="ru-RU" sz="3400" dirty="0" smtClean="0">
                <a:solidFill>
                  <a:schemeClr val="accent3">
                    <a:lumMod val="50000"/>
                  </a:schemeClr>
                </a:solidFill>
              </a:rPr>
              <a:t>Целью программы является: расширение возможностей развития личностного потенциала и способностей каждого ребенка дошкольного возраста</a:t>
            </a:r>
          </a:p>
          <a:p>
            <a:r>
              <a:rPr lang="ru-RU" sz="3400" dirty="0" smtClean="0">
                <a:solidFill>
                  <a:schemeClr val="accent3">
                    <a:lumMod val="50000"/>
                  </a:schemeClr>
                </a:solidFill>
              </a:rPr>
              <a:t>Программа направлена на реализацию следующих задач:</a:t>
            </a:r>
          </a:p>
          <a:p>
            <a:r>
              <a:rPr lang="ru-RU" sz="3400" dirty="0" smtClean="0">
                <a:solidFill>
                  <a:schemeClr val="accent3">
                    <a:lumMod val="50000"/>
                  </a:schemeClr>
                </a:solidFill>
              </a:rPr>
              <a:t>1)обеспечение условий здорового образа жизни и безопасности ребенка</a:t>
            </a:r>
          </a:p>
          <a:p>
            <a:r>
              <a:rPr lang="ru-RU" sz="3400" dirty="0" smtClean="0">
                <a:solidFill>
                  <a:schemeClr val="accent3">
                    <a:lumMod val="50000"/>
                  </a:schemeClr>
                </a:solidFill>
              </a:rPr>
              <a:t>2)охраны и укрепления физического и психического здоровья детей, в том числе их эмоционального благополучия </a:t>
            </a:r>
          </a:p>
          <a:p>
            <a:r>
              <a:rPr lang="ru-RU" sz="3400" dirty="0" smtClean="0">
                <a:solidFill>
                  <a:schemeClr val="accent3">
                    <a:lumMod val="50000"/>
                  </a:schemeClr>
                </a:solidFill>
              </a:rPr>
              <a:t>3)обеспечения равных возможностей для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и других особенностей (в том числе ограниченных возможностей здоровья) </a:t>
            </a:r>
          </a:p>
          <a:p>
            <a:r>
              <a:rPr lang="ru-RU" sz="3400" dirty="0" smtClean="0">
                <a:solidFill>
                  <a:schemeClr val="accent3">
                    <a:lumMod val="50000"/>
                  </a:schemeClr>
                </a:solidFill>
              </a:rPr>
              <a:t>4)обеспечения преемственности целей, задач и содержания образования, реализуемых в рамках образовательных программ различных уровней (далее – преемственность основных образовательных программ дошкольного и начального общего образования) </a:t>
            </a:r>
          </a:p>
          <a:p>
            <a:r>
              <a:rPr lang="ru-RU" sz="3400" dirty="0" smtClean="0">
                <a:solidFill>
                  <a:schemeClr val="accent3">
                    <a:lumMod val="50000"/>
                  </a:schemeClr>
                </a:solidFill>
              </a:rPr>
              <a:t>5)создания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ребёнка как субъекта отношений с самим собой, другими детьми, взрослыми и миром </a:t>
            </a:r>
          </a:p>
          <a:p>
            <a:r>
              <a:rPr lang="ru-RU" sz="3400" dirty="0" smtClean="0">
                <a:solidFill>
                  <a:schemeClr val="accent3">
                    <a:lumMod val="50000"/>
                  </a:schemeClr>
                </a:solidFill>
              </a:rPr>
              <a:t>6) объединения обучения и воспитания в целостный образовательный процесс на основе духовно-нравственных и </a:t>
            </a:r>
            <a:r>
              <a:rPr lang="ru-RU" sz="3400" dirty="0" err="1" smtClean="0">
                <a:solidFill>
                  <a:schemeClr val="accent3">
                    <a:lumMod val="50000"/>
                  </a:schemeClr>
                </a:solidFill>
              </a:rPr>
              <a:t>социокультурных</a:t>
            </a:r>
            <a:r>
              <a:rPr lang="ru-RU" sz="3400" dirty="0" smtClean="0">
                <a:solidFill>
                  <a:schemeClr val="accent3">
                    <a:lumMod val="50000"/>
                  </a:schemeClr>
                </a:solidFill>
              </a:rPr>
              <a:t> ценностей и принятых в обществе правил и норм поведения в интересах человека, семьи, общества;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358114" cy="1439850"/>
          </a:xfrm>
        </p:spPr>
        <p:txBody>
          <a:bodyPr>
            <a:normAutofit/>
          </a:bodyPr>
          <a:lstStyle/>
          <a:p>
            <a:pPr lvl="2" algn="ctr"/>
            <a:r>
              <a:rPr lang="ru-RU" sz="2400" b="1" u="sng" dirty="0" smtClean="0">
                <a:solidFill>
                  <a:srgbClr val="FF0000"/>
                </a:solidFill>
              </a:rPr>
              <a:t>Основные </a:t>
            </a:r>
            <a:r>
              <a:rPr lang="ru-RU" sz="2400" b="1" u="sng" dirty="0">
                <a:solidFill>
                  <a:srgbClr val="FF0000"/>
                </a:solidFill>
              </a:rPr>
              <a:t>принципы дошкольного образования: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785926"/>
            <a:ext cx="8429684" cy="4688026"/>
          </a:xfrm>
        </p:spPr>
        <p:txBody>
          <a:bodyPr>
            <a:normAutofit fontScale="25000" lnSpcReduction="20000"/>
          </a:bodyPr>
          <a:lstStyle/>
          <a:p>
            <a:r>
              <a:rPr lang="ru-RU" sz="6400" dirty="0" smtClean="0"/>
              <a:t> </a:t>
            </a:r>
            <a:r>
              <a:rPr lang="ru-RU" sz="6400" dirty="0" smtClean="0">
                <a:solidFill>
                  <a:schemeClr val="accent1">
                    <a:lumMod val="50000"/>
                  </a:schemeClr>
                </a:solidFill>
              </a:rPr>
              <a:t>полноценное проживание ребенком всех этапов детства (младенческого, раннего и дошкольного возраста), обогащение (амплификация) детского развития;</a:t>
            </a:r>
          </a:p>
          <a:p>
            <a:r>
              <a:rPr lang="ru-RU" sz="6400" dirty="0" smtClean="0">
                <a:solidFill>
                  <a:schemeClr val="accent1">
                    <a:lumMod val="50000"/>
                  </a:schemeClr>
                </a:solidFill>
              </a:rPr>
              <a:t> 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 (далее - индивидуализация дошкольного образования);</a:t>
            </a:r>
          </a:p>
          <a:p>
            <a:r>
              <a:rPr lang="ru-RU" sz="6400" dirty="0" smtClean="0">
                <a:solidFill>
                  <a:schemeClr val="accent1">
                    <a:lumMod val="50000"/>
                  </a:schemeClr>
                </a:solidFill>
              </a:rPr>
              <a:t>содействие и сотрудничество детей и взрослых, признание ребенка полноценным участником (субъектом) образовательных отношений;</a:t>
            </a:r>
          </a:p>
          <a:p>
            <a:r>
              <a:rPr lang="ru-RU" sz="6400" dirty="0" smtClean="0">
                <a:solidFill>
                  <a:schemeClr val="accent1">
                    <a:lumMod val="50000"/>
                  </a:schemeClr>
                </a:solidFill>
              </a:rPr>
              <a:t> поддержка инициативы детей в различных видах деятельности;</a:t>
            </a:r>
          </a:p>
          <a:p>
            <a:r>
              <a:rPr lang="ru-RU" sz="6400" dirty="0" smtClean="0">
                <a:solidFill>
                  <a:schemeClr val="accent1">
                    <a:lumMod val="50000"/>
                  </a:schemeClr>
                </a:solidFill>
              </a:rPr>
              <a:t>сотрудничество Организации с семьей;</a:t>
            </a:r>
          </a:p>
          <a:p>
            <a:r>
              <a:rPr lang="ru-RU" sz="6400" dirty="0" smtClean="0">
                <a:solidFill>
                  <a:schemeClr val="accent1">
                    <a:lumMod val="50000"/>
                  </a:schemeClr>
                </a:solidFill>
              </a:rPr>
              <a:t> приобщение детей к </a:t>
            </a:r>
            <a:r>
              <a:rPr lang="ru-RU" sz="6400" dirty="0" err="1" smtClean="0">
                <a:solidFill>
                  <a:schemeClr val="accent1">
                    <a:lumMod val="50000"/>
                  </a:schemeClr>
                </a:solidFill>
              </a:rPr>
              <a:t>социокультурным</a:t>
            </a:r>
            <a:r>
              <a:rPr lang="ru-RU" sz="6400" dirty="0" smtClean="0">
                <a:solidFill>
                  <a:schemeClr val="accent1">
                    <a:lumMod val="50000"/>
                  </a:schemeClr>
                </a:solidFill>
              </a:rPr>
              <a:t> нормам, традициям семьи, общества и государства;</a:t>
            </a:r>
          </a:p>
          <a:p>
            <a:r>
              <a:rPr lang="ru-RU" sz="6400" dirty="0" smtClean="0">
                <a:solidFill>
                  <a:schemeClr val="accent1">
                    <a:lumMod val="50000"/>
                  </a:schemeClr>
                </a:solidFill>
              </a:rPr>
              <a:t> формирование познавательных интересов и познавательных действий ребенка в различных видах деятельности;</a:t>
            </a:r>
          </a:p>
          <a:p>
            <a:r>
              <a:rPr lang="ru-RU" sz="6400" dirty="0" smtClean="0">
                <a:solidFill>
                  <a:schemeClr val="accent1">
                    <a:lumMod val="50000"/>
                  </a:schemeClr>
                </a:solidFill>
              </a:rPr>
              <a:t> возрастная адекватность дошкольного образования (соответствие условий, требований, методов возрасту и особенностям развития);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714356"/>
            <a:ext cx="7429552" cy="928694"/>
          </a:xfrm>
        </p:spPr>
        <p:txBody>
          <a:bodyPr>
            <a:noAutofit/>
          </a:bodyPr>
          <a:lstStyle/>
          <a:p>
            <a:pPr algn="ctr"/>
            <a:r>
              <a:rPr lang="ru-RU" sz="2800" u="sng" dirty="0" smtClean="0"/>
              <a:t/>
            </a:r>
            <a:br>
              <a:rPr lang="ru-RU" sz="2800" u="sng" dirty="0" smtClean="0"/>
            </a:br>
            <a:r>
              <a:rPr lang="ru-RU" sz="2800" u="sng" dirty="0" smtClean="0"/>
              <a:t/>
            </a:r>
            <a:br>
              <a:rPr lang="ru-RU" sz="2800" u="sng" dirty="0" smtClean="0"/>
            </a:br>
            <a:r>
              <a:rPr lang="ru-RU" sz="2800" u="sng" dirty="0" smtClean="0"/>
              <a:t/>
            </a:r>
            <a:br>
              <a:rPr lang="ru-RU" sz="2800" u="sng" dirty="0" smtClean="0"/>
            </a:br>
            <a:r>
              <a:rPr lang="ru-RU" sz="2800" u="sng" dirty="0" smtClean="0"/>
              <a:t/>
            </a:r>
            <a:br>
              <a:rPr lang="ru-RU" sz="2800" u="sng" dirty="0" smtClean="0"/>
            </a:br>
            <a:r>
              <a:rPr lang="ru-RU" sz="2800" u="sng" dirty="0" smtClean="0"/>
              <a:t/>
            </a:r>
            <a:br>
              <a:rPr lang="ru-RU" sz="2800" u="sng" dirty="0" smtClean="0"/>
            </a:br>
            <a:r>
              <a:rPr lang="ru-RU" sz="2800" u="sng" dirty="0" smtClean="0"/>
              <a:t/>
            </a:r>
            <a:br>
              <a:rPr lang="ru-RU" sz="2800" u="sng" dirty="0" smtClean="0"/>
            </a:br>
            <a:r>
              <a:rPr lang="ru-RU" sz="2800" u="sng" dirty="0" smtClean="0"/>
              <a:t/>
            </a:r>
            <a:br>
              <a:rPr lang="ru-RU" sz="2800" u="sng" dirty="0" smtClean="0"/>
            </a:br>
            <a:r>
              <a:rPr lang="ru-RU" sz="2800" u="sng" dirty="0" smtClean="0"/>
              <a:t/>
            </a:r>
            <a:br>
              <a:rPr lang="ru-RU" sz="2800" u="sng" dirty="0" smtClean="0"/>
            </a:br>
            <a:r>
              <a:rPr lang="ru-RU" sz="2800" u="sng" dirty="0" smtClean="0"/>
              <a:t/>
            </a:r>
            <a:br>
              <a:rPr lang="ru-RU" sz="2800" u="sng" dirty="0" smtClean="0"/>
            </a:br>
            <a:r>
              <a:rPr lang="ru-RU" sz="2800" u="sng" dirty="0" smtClean="0"/>
              <a:t/>
            </a:r>
            <a:br>
              <a:rPr lang="ru-RU" sz="2800" u="sng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u="sng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br>
              <a:rPr lang="ru-RU" sz="2400" b="1" u="sng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b="1" u="sng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2400" b="1" u="sng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b="1" u="sng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2400" b="1" u="sng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b="1" u="sng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2400" b="1" u="sng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b="1" u="sng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2400" b="1" u="sng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000" b="1" u="sng" dirty="0" smtClean="0">
                <a:solidFill>
                  <a:srgbClr val="FF0000"/>
                </a:solidFill>
              </a:rPr>
              <a:t>Целевые ориентиры образования   в младенческом и раннем возрасте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785926"/>
            <a:ext cx="8362216" cy="446247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• 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ребёнок интересуется окружающими предметами и активно действует с ними; 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•  использует специфические, культурно фиксированные предметные действия, знает назначение бытовых предметов (ложки, расчёски,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•  владеет активной речью, включённой в общение; 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•  стремится к общению со взрослыми и активно подражает им в движениях и действиях;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•  проявляет интерес к сверстникам; наблюдает за их действиями и подражает им; 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проявляет интерес к стихам, песням и сказкам, рассматриванию картинки, стремится двигаться под музыку; эмоционально откликается на различные произведения культуры и искусства;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• у ребёнка развита крупная моторика, он стремится осваивать различные виды движения (бег, лазанье, перешагивание и пр.).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643998" cy="143985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Целевые ориентиры на этапе завершения дошкольного образования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</a:rPr>
              <a:t>ребёнок овладевает основными культурными способами деятельности, проявляет инициативу и самостоятельность в разных видах деятельности </a:t>
            </a:r>
          </a:p>
          <a:p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</a:rPr>
              <a:t>ребёнок обладает установкой положительного отношения к миру, к разным видам труда, другим людям и самому себе, обладает чувством собственного достоинства; </a:t>
            </a:r>
          </a:p>
          <a:p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</a:rPr>
              <a:t> ребёнок обладает развитым воображением;</a:t>
            </a:r>
          </a:p>
          <a:p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</a:rPr>
              <a:t>ребёнок достаточно хорошо владеет устной речью;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  у ребёнка развита крупная и мелкая моторика;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ребёнок способен к волевым усилиям;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ребёнок проявляет любознательность, задаёт вопросы;</a:t>
            </a:r>
          </a:p>
          <a:p>
            <a:endParaRPr lang="ru-RU" sz="19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933588" cy="122553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Цели и задачи образовательной области 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«Социально–коммуникативное развитие»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8505092" cy="4676788"/>
          </a:xfrm>
        </p:spPr>
        <p:txBody>
          <a:bodyPr>
            <a:noAutofit/>
          </a:bodyPr>
          <a:lstStyle/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Цель социально-коммуникативного развития дошкольников состоит в развитии навыков социального поведения; умении адаптироваться к разным условиям социума, развитие уверенности и самостоятельности</a:t>
            </a:r>
          </a:p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Образовательные задачи: </a:t>
            </a:r>
          </a:p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 развитие положительного отношения ребёнка к себе, к сверстникам, взрослым людям и окружающему миру; </a:t>
            </a:r>
          </a:p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создание условий для формирования у ребёнка уверенности в себе, в своих возможностях, в том, что он хороший, его любят; </a:t>
            </a:r>
          </a:p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формирование чувства собственного достоинства, осознания своих прав и </a:t>
            </a:r>
          </a:p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 воспитание уважения и терпимости к детям и взрослым </a:t>
            </a:r>
          </a:p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оказание помощи при необходимости друг другу, планирование совместной деятельности, соподчинении и контроле своих желаний, согласовании с партнёрами по деятельности мнений и действий; </a:t>
            </a:r>
          </a:p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развитие ответственности за друга, общее дело, данное слово; </a:t>
            </a:r>
          </a:p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умение распознавать эмоциональные переживания и состояния окружающих, выражение собственных переживаний; </a:t>
            </a:r>
          </a:p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формирование социальных навыков: освоение различных способов разрешения конфликтных ситуаций, умений договориться, соблюдать очерёдность, устанавливать новые контакты; </a:t>
            </a:r>
          </a:p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развитие интереса к труду, желание трудиться, воспитание навыков элементарной трудовой деятельности; </a:t>
            </a:r>
          </a:p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содействие становлению внутренней позиции «Я — будущий школьник»; </a:t>
            </a:r>
          </a:p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приобщение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</a:rPr>
              <a:t>гендерной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, семейной, гражданской принадлежности, нравственной основы патриотических чувств. </a:t>
            </a:r>
            <a:endParaRPr lang="ru-RU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136841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Цели и задачи образовательной области 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«Познавательное развитие»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873752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Цель познавательного развития дошкольников состоит в расширении и обогащении ориентировки в окружающем мире, проживании ребёнком познавательно-исследовательской деятельности</a:t>
            </a:r>
          </a:p>
          <a:p>
            <a:pPr>
              <a:buNone/>
            </a:pPr>
            <a:r>
              <a:rPr lang="ru-RU" sz="1800" b="1" i="1" dirty="0" smtClean="0">
                <a:solidFill>
                  <a:schemeClr val="accent1">
                    <a:lumMod val="50000"/>
                  </a:schemeClr>
                </a:solidFill>
              </a:rPr>
              <a:t>     	Образовательные задачи:</a:t>
            </a:r>
          </a:p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содействовать проявлению и развитию у дошкольников потребности в активном взаимодействии с окружающей действительностью, любознательности, радости открытий нового на основе вопросов, практических действий и выбора; </a:t>
            </a:r>
          </a:p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помогать ребёнку применять открытые им способы познания в разных видах деятельности, неожиданных комбинациях;</a:t>
            </a:r>
          </a:p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поддерживать процесс поиска вариантов продолжения и завершения гипотетических знаний путём </a:t>
            </a:r>
            <a:r>
              <a:rPr lang="ru-RU" sz="1800" dirty="0" err="1" smtClean="0">
                <a:solidFill>
                  <a:schemeClr val="accent1">
                    <a:lumMod val="50000"/>
                  </a:schemeClr>
                </a:solidFill>
              </a:rPr>
              <a:t>опытничества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и экспериментирования</a:t>
            </a:r>
          </a:p>
          <a:p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обогащать сенсорный опыт ребёнка. 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142</TotalTime>
  <Words>817</Words>
  <Application>Microsoft Office PowerPoint</Application>
  <PresentationFormat>Экран (4:3)</PresentationFormat>
  <Paragraphs>118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                       </vt:lpstr>
      <vt:lpstr>     Пояснительная записка</vt:lpstr>
      <vt:lpstr>Слайд 3</vt:lpstr>
      <vt:lpstr>       Цель и задачи реализации программы </vt:lpstr>
      <vt:lpstr>Основные принципы дошкольного образования:</vt:lpstr>
      <vt:lpstr>                  Целевые ориентиры образования   в младенческом и раннем возрасте</vt:lpstr>
      <vt:lpstr>Целевые ориентиры на этапе завершения дошкольного образования</vt:lpstr>
      <vt:lpstr> Цели и задачи образовательной области  «Социально–коммуникативное развитие»</vt:lpstr>
      <vt:lpstr>Цели и задачи образовательной области  «Познавательное развитие»</vt:lpstr>
      <vt:lpstr>Цели и задачи образовательной области  «Речевое развитие»</vt:lpstr>
      <vt:lpstr>Цели и задачи образовательной области  «Художественно – эстетическое развитие»</vt:lpstr>
      <vt:lpstr>Цели и задачи образовательной области  «Физическое развитие»</vt:lpstr>
      <vt:lpstr>Взаимодействие педагогического коллектива с семьями воспитанников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РњРЈРќРР¦РРџРђР›Р¬РќРћР• РђР’РўРћРќРћРњРќРћР• РЈР§Р Р•Р–Р”Р•РќРР• Р”РћРЁРљРћР›Р¬РќРћР“Рћ РћР‘Р РђР—РћР’РђРќРРЇ В«Р’РРљРЈР›РћР’РЎРљРР™  Р”Р•РўРЎРљРР™ РЎРђР” В«РљРѕР»РѕСЃРѕРєВ»  (РњРђРЈ Р”Рћ В«Р’РёРєСѓР»РѕРІСЃРєРёР№  РґРµС‚СЃРєРёР№ СЃР°Рґ В«РљРѕР»РѕСЃРѕРєВ» В  РџСЂРёРЅСЏС‚Рѕ РЅР° Р·Р°СЃРµРґР°РЅРёРё РїРµРґСЃРѕРІРµС‚Р° в„– 3                            РЈС‚РІРµСЂР¶РґР°СЋ:  РћС‚    В« 01 В»  РґРµРєР°Р±СЂСЏ    2015РіРѕРґР°                                     Р”РёСЂРµРєС‚РѕСЂ РњРђРЈ Р”Рћ                                                                                                      В«Р’РёРєСѓР»РѕРІСЃРєРёР№ РґРµС‚СЃРєРёР№ СЃР°Рґ                                                                                             В«РљРѕР»РѕСЃРѕРєВ»                                                                                              РЎРµСЂРґСЋРєРѕРІР° Р›.Рќ. ________                                                                                              РџСЂРёРєР°Р· в„–  _____________                                                                                              РћС‚ В«      В» _____2015РіРѕРґР°                                     В  В  В  В  В  В  В РњРЈРќРР¦РРџРђР›Р¬РќРћР• РђР’РўРћРќРћРњРќРћР• РЈР§Р Р•Р–Р”Р•РќРР• Р”РћРЁРљРћР›Р¬РќРћР“Рћ РћР‘Р РђР—РћР’РђРќРРЇ В«Р’РРљРЈР›РћР’РЎРљРР™  Р”Р•РўРЎРљРР™ РЎРђР” В«РљРѕР»РѕСЃРѕРєВ»  (РњРђРЈ Р”Рћ В«Р’РёРєСѓР»РѕРІСЃРєРёР№  РґРµС‚СЃРєРёР№ СЃР°Рґ В«РљРѕР»РѕСЃРѕРєВ» В  РџСЂРёРЅСЏС‚Рѕ РЅР° Р·Р°СЃРµРґР°РЅРёРё РїРµРґСЃРѕРІРµС‚Р° в„– 3                            РЈС‚РІРµСЂР¶РґР°СЋ:  РћС‚    В« 01 В»  РґРµРєР°Р±СЂСЏ    2015РіРѕРґР°                                     Р”РёСЂРµРєС‚РѕСЂ РњРђРЈ Р”Рћ                                                                                                      В«Р’РёРєСѓР»РѕРІСЃРєРёР№ РґРµС‚СЃРєРёР№ СЃР°Рґ                                                                                             В«РљРѕР»РѕСЃРѕРєВ»                                                                                              РЎРµСЂРґСЋРєРѕРІР° Р›.Рќ. ________</dc:title>
  <dc:creator>007</dc:creator>
  <cp:lastModifiedBy>колосок 1</cp:lastModifiedBy>
  <cp:revision>23</cp:revision>
  <dcterms:created xsi:type="dcterms:W3CDTF">2016-03-27T11:43:47Z</dcterms:created>
  <dcterms:modified xsi:type="dcterms:W3CDTF">2016-05-05T03:43:43Z</dcterms:modified>
</cp:coreProperties>
</file>